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1" r:id="rId4"/>
    <p:sldMasterId id="214748366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6858000" cx="12192000"/>
  <p:notesSz cx="6858000" cy="9144000"/>
  <p:embeddedFontLst>
    <p:embeddedFont>
      <p:font typeface="Inter"/>
      <p:regular r:id="rId21"/>
      <p:bold r:id="rId22"/>
    </p:embeddedFont>
    <p:embeddedFont>
      <p:font typeface="Sorts Mill Goudy"/>
      <p:regular r:id="rId23"/>
      <p: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5" roundtripDataSignature="AMtx7miBN8KBcOu1DuG3D8QGuIOUR2gg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SortsMillGoudy-italic.fntdata"/><Relationship Id="rId23" Type="http://schemas.openxmlformats.org/officeDocument/2006/relationships/font" Target="fonts/SortsMillGoudy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5" Type="http://customschemas.google.com/relationships/presentationmetadata" Target="meta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2edc7dadb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2edc7dadb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232edc7dadb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32edc7dadb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32edc7dadb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32edc7dadb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2edc7dadb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32edc7dadb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232edc7dadb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5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1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/>
          <p:nvPr>
            <p:ph type="title"/>
          </p:nvPr>
        </p:nvSpPr>
        <p:spPr>
          <a:xfrm>
            <a:off x="913795" y="609600"/>
            <a:ext cx="3706889" cy="182191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4855633" y="609600"/>
            <a:ext cx="6411924" cy="50800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81" name="Google Shape;81;p25"/>
          <p:cNvSpPr txBox="1"/>
          <p:nvPr>
            <p:ph idx="2" type="body"/>
          </p:nvPr>
        </p:nvSpPr>
        <p:spPr>
          <a:xfrm>
            <a:off x="913795" y="2673351"/>
            <a:ext cx="3706889" cy="30162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82" name="Google Shape;82;p25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vertPhotoInset.png" id="86" name="Google Shape;8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93665" y="609600"/>
            <a:ext cx="3584166" cy="52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6"/>
          <p:cNvSpPr txBox="1"/>
          <p:nvPr>
            <p:ph type="title"/>
          </p:nvPr>
        </p:nvSpPr>
        <p:spPr>
          <a:xfrm>
            <a:off x="913795" y="763701"/>
            <a:ext cx="5707899" cy="167555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b="0"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/>
          <p:nvPr>
            <p:ph idx="2" type="pic"/>
          </p:nvPr>
        </p:nvSpPr>
        <p:spPr>
          <a:xfrm>
            <a:off x="7442551" y="763702"/>
            <a:ext cx="3275751" cy="4912822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89" name="Google Shape;89;p26"/>
          <p:cNvSpPr txBox="1"/>
          <p:nvPr>
            <p:ph idx="1" type="body"/>
          </p:nvPr>
        </p:nvSpPr>
        <p:spPr>
          <a:xfrm>
            <a:off x="1473698" y="2679699"/>
            <a:ext cx="4588094" cy="31356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90" name="Google Shape;90;p2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panoPhotoInset.png"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3883" y="547807"/>
            <a:ext cx="10141799" cy="38168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7"/>
          <p:cNvSpPr txBox="1"/>
          <p:nvPr>
            <p:ph type="title"/>
          </p:nvPr>
        </p:nvSpPr>
        <p:spPr>
          <a:xfrm>
            <a:off x="913806" y="4565255"/>
            <a:ext cx="10355326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Sorts Mill Goudy"/>
              <a:buNone/>
              <a:defRPr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7"/>
          <p:cNvSpPr/>
          <p:nvPr>
            <p:ph idx="2" type="pic"/>
          </p:nvPr>
        </p:nvSpPr>
        <p:spPr>
          <a:xfrm>
            <a:off x="1169349" y="695009"/>
            <a:ext cx="9845346" cy="3525671"/>
          </a:xfrm>
          <a:prstGeom prst="rect">
            <a:avLst/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97" name="Google Shape;97;p27"/>
          <p:cNvSpPr txBox="1"/>
          <p:nvPr>
            <p:ph idx="1" type="body"/>
          </p:nvPr>
        </p:nvSpPr>
        <p:spPr>
          <a:xfrm>
            <a:off x="913795" y="5247728"/>
            <a:ext cx="10353762" cy="5434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98" name="Google Shape;98;p2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 txBox="1"/>
          <p:nvPr>
            <p:ph type="title"/>
          </p:nvPr>
        </p:nvSpPr>
        <p:spPr>
          <a:xfrm>
            <a:off x="913795" y="608437"/>
            <a:ext cx="10353762" cy="35343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8"/>
          <p:cNvSpPr txBox="1"/>
          <p:nvPr>
            <p:ph idx="1" type="body"/>
          </p:nvPr>
        </p:nvSpPr>
        <p:spPr>
          <a:xfrm>
            <a:off x="913794" y="4295180"/>
            <a:ext cx="10353763" cy="15018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04" name="Google Shape;104;p2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Sorts Mill Goudy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9"/>
          <p:cNvSpPr txBox="1"/>
          <p:nvPr>
            <p:ph idx="1" type="body"/>
          </p:nvPr>
        </p:nvSpPr>
        <p:spPr>
          <a:xfrm>
            <a:off x="1720644" y="3610032"/>
            <a:ext cx="8752299" cy="532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0" name="Google Shape;110;p29"/>
          <p:cNvSpPr txBox="1"/>
          <p:nvPr>
            <p:ph idx="2" type="body"/>
          </p:nvPr>
        </p:nvSpPr>
        <p:spPr>
          <a:xfrm>
            <a:off x="913794" y="4304353"/>
            <a:ext cx="10353763" cy="148949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1" name="Google Shape;111;p2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4" name="Google Shape;114;p29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“</a:t>
            </a:r>
            <a:endParaRPr/>
          </a:p>
        </p:txBody>
      </p:sp>
      <p:sp>
        <p:nvSpPr>
          <p:cNvPr id="115" name="Google Shape;115;p29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Sorts Mill Goudy"/>
              <a:buNone/>
            </a:pPr>
            <a:r>
              <a:rPr b="0" lang="en-US" sz="8000" cap="non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 txBox="1"/>
          <p:nvPr>
            <p:ph type="title"/>
          </p:nvPr>
        </p:nvSpPr>
        <p:spPr>
          <a:xfrm>
            <a:off x="913794" y="2126942"/>
            <a:ext cx="10353763" cy="251183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Sorts Mill Goudy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30"/>
          <p:cNvSpPr txBox="1"/>
          <p:nvPr>
            <p:ph idx="1" type="body"/>
          </p:nvPr>
        </p:nvSpPr>
        <p:spPr>
          <a:xfrm>
            <a:off x="913784" y="4650556"/>
            <a:ext cx="10352199" cy="114064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320"/>
              </a:spcBef>
              <a:spcAft>
                <a:spcPts val="0"/>
              </a:spcAft>
              <a:buSzPts val="1120"/>
              <a:buNone/>
              <a:defRPr sz="16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700"/>
              <a:buNone/>
              <a:defRPr sz="1000"/>
            </a:lvl9pPr>
          </a:lstStyle>
          <a:p/>
        </p:txBody>
      </p:sp>
      <p:sp>
        <p:nvSpPr>
          <p:cNvPr id="119" name="Google Shape;119;p3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3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1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31"/>
          <p:cNvSpPr txBox="1"/>
          <p:nvPr>
            <p:ph idx="1" type="body"/>
          </p:nvPr>
        </p:nvSpPr>
        <p:spPr>
          <a:xfrm>
            <a:off x="913795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5" name="Google Shape;125;p31"/>
          <p:cNvSpPr txBox="1"/>
          <p:nvPr>
            <p:ph idx="2" type="body"/>
          </p:nvPr>
        </p:nvSpPr>
        <p:spPr>
          <a:xfrm>
            <a:off x="91379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6" name="Google Shape;126;p31"/>
          <p:cNvSpPr txBox="1"/>
          <p:nvPr>
            <p:ph idx="3" type="body"/>
          </p:nvPr>
        </p:nvSpPr>
        <p:spPr>
          <a:xfrm>
            <a:off x="4446711" y="1885949"/>
            <a:ext cx="3300984" cy="7647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7" name="Google Shape;127;p31"/>
          <p:cNvSpPr txBox="1"/>
          <p:nvPr>
            <p:ph idx="4" type="body"/>
          </p:nvPr>
        </p:nvSpPr>
        <p:spPr>
          <a:xfrm>
            <a:off x="4441435" y="2768112"/>
            <a:ext cx="3300984" cy="30230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28" name="Google Shape;128;p31"/>
          <p:cNvSpPr txBox="1"/>
          <p:nvPr>
            <p:ph idx="5" type="body"/>
          </p:nvPr>
        </p:nvSpPr>
        <p:spPr>
          <a:xfrm>
            <a:off x="7966572" y="1885950"/>
            <a:ext cx="3300984" cy="76478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40"/>
              </a:spcBef>
              <a:spcAft>
                <a:spcPts val="0"/>
              </a:spcAft>
              <a:buSzPts val="1540"/>
              <a:buNone/>
              <a:defRPr b="0" sz="22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29" name="Google Shape;129;p31"/>
          <p:cNvSpPr txBox="1"/>
          <p:nvPr>
            <p:ph idx="6" type="body"/>
          </p:nvPr>
        </p:nvSpPr>
        <p:spPr>
          <a:xfrm>
            <a:off x="7966572" y="2768110"/>
            <a:ext cx="3300984" cy="30230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30" name="Google Shape;130;p3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3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3colPhotoInset.png" id="134" name="Google Shape;13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7962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5" name="Google Shape;13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403800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3colPhotoInset.png" id="136" name="Google Shape;13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051" y="1818214"/>
            <a:ext cx="3339972" cy="184785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32"/>
          <p:cNvSpPr txBox="1"/>
          <p:nvPr>
            <p:ph type="title"/>
          </p:nvPr>
        </p:nvSpPr>
        <p:spPr>
          <a:xfrm>
            <a:off x="913794" y="609600"/>
            <a:ext cx="10353763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32"/>
          <p:cNvSpPr txBox="1"/>
          <p:nvPr>
            <p:ph idx="1" type="body"/>
          </p:nvPr>
        </p:nvSpPr>
        <p:spPr>
          <a:xfrm>
            <a:off x="913795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39" name="Google Shape;139;p32"/>
          <p:cNvSpPr/>
          <p:nvPr>
            <p:ph idx="2" type="pic"/>
          </p:nvPr>
        </p:nvSpPr>
        <p:spPr>
          <a:xfrm>
            <a:off x="1018102" y="1938918"/>
            <a:ext cx="3092368" cy="160295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0" name="Google Shape;140;p32"/>
          <p:cNvSpPr txBox="1"/>
          <p:nvPr>
            <p:ph idx="3" type="body"/>
          </p:nvPr>
        </p:nvSpPr>
        <p:spPr>
          <a:xfrm>
            <a:off x="913795" y="4572443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1" name="Google Shape;141;p32"/>
          <p:cNvSpPr txBox="1"/>
          <p:nvPr>
            <p:ph idx="4" type="body"/>
          </p:nvPr>
        </p:nvSpPr>
        <p:spPr>
          <a:xfrm>
            <a:off x="4442788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2" name="Google Shape;142;p32"/>
          <p:cNvSpPr/>
          <p:nvPr>
            <p:ph idx="5" type="pic"/>
          </p:nvPr>
        </p:nvSpPr>
        <p:spPr>
          <a:xfrm>
            <a:off x="4545743" y="1939094"/>
            <a:ext cx="3092368" cy="160816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3" name="Google Shape;143;p32"/>
          <p:cNvSpPr txBox="1"/>
          <p:nvPr>
            <p:ph idx="6" type="body"/>
          </p:nvPr>
        </p:nvSpPr>
        <p:spPr>
          <a:xfrm>
            <a:off x="4441435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4" name="Google Shape;144;p32"/>
          <p:cNvSpPr txBox="1"/>
          <p:nvPr>
            <p:ph idx="7" type="body"/>
          </p:nvPr>
        </p:nvSpPr>
        <p:spPr>
          <a:xfrm>
            <a:off x="7966697" y="3904106"/>
            <a:ext cx="3300984" cy="5762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145" name="Google Shape;145;p32"/>
          <p:cNvSpPr/>
          <p:nvPr>
            <p:ph idx="8" type="pic"/>
          </p:nvPr>
        </p:nvSpPr>
        <p:spPr>
          <a:xfrm>
            <a:off x="8075698" y="1934432"/>
            <a:ext cx="3092368" cy="1607294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38100" dir="4440000" dist="25400">
              <a:srgbClr val="000000">
                <a:alpha val="35686"/>
              </a:srgbClr>
            </a:outerShdw>
          </a:effectLst>
        </p:spPr>
      </p:sp>
      <p:sp>
        <p:nvSpPr>
          <p:cNvPr id="146" name="Google Shape;146;p32"/>
          <p:cNvSpPr txBox="1"/>
          <p:nvPr>
            <p:ph idx="9" type="body"/>
          </p:nvPr>
        </p:nvSpPr>
        <p:spPr>
          <a:xfrm>
            <a:off x="7966572" y="4572442"/>
            <a:ext cx="3300984" cy="1218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280"/>
              </a:spcBef>
              <a:spcAft>
                <a:spcPts val="0"/>
              </a:spcAft>
              <a:buSzPts val="980"/>
              <a:buNone/>
              <a:defRPr sz="1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840"/>
              <a:buNone/>
              <a:defRPr sz="12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700"/>
              <a:buNone/>
              <a:defRPr sz="10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630"/>
              <a:buNone/>
              <a:defRPr sz="9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630"/>
              <a:buNone/>
              <a:defRPr sz="900"/>
            </a:lvl9pPr>
          </a:lstStyle>
          <a:p/>
        </p:txBody>
      </p:sp>
      <p:sp>
        <p:nvSpPr>
          <p:cNvPr id="147" name="Google Shape;147;p3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3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4"/>
          <p:cNvSpPr txBox="1"/>
          <p:nvPr>
            <p:ph type="ctrTitle"/>
          </p:nvPr>
        </p:nvSpPr>
        <p:spPr>
          <a:xfrm>
            <a:off x="1370693" y="1769540"/>
            <a:ext cx="9440034" cy="18288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Sorts Mill Goudy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4"/>
          <p:cNvSpPr txBox="1"/>
          <p:nvPr>
            <p:ph idx="1" type="subTitle"/>
          </p:nvPr>
        </p:nvSpPr>
        <p:spPr>
          <a:xfrm>
            <a:off x="1370693" y="3773489"/>
            <a:ext cx="9440034" cy="104986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SzPts val="161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47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26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8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8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1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/>
          <p:nvPr>
            <p:ph type="title"/>
          </p:nvPr>
        </p:nvSpPr>
        <p:spPr>
          <a:xfrm>
            <a:off x="1295401" y="1761067"/>
            <a:ext cx="9590550" cy="182881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" type="body"/>
          </p:nvPr>
        </p:nvSpPr>
        <p:spPr>
          <a:xfrm>
            <a:off x="1295401" y="3763439"/>
            <a:ext cx="9590550" cy="1333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26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12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98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98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0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0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1"/>
          <p:cNvSpPr txBox="1"/>
          <p:nvPr>
            <p:ph type="title"/>
          </p:nvPr>
        </p:nvSpPr>
        <p:spPr>
          <a:xfrm>
            <a:off x="913795" y="609600"/>
            <a:ext cx="10353762" cy="12618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" type="body"/>
          </p:nvPr>
        </p:nvSpPr>
        <p:spPr>
          <a:xfrm>
            <a:off x="913795" y="2076450"/>
            <a:ext cx="4856841" cy="362267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2" type="body"/>
          </p:nvPr>
        </p:nvSpPr>
        <p:spPr>
          <a:xfrm>
            <a:off x="6410716" y="2076451"/>
            <a:ext cx="4856841" cy="3622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/>
            </a:lvl1pPr>
            <a:lvl2pPr indent="-308610" lvl="1" marL="9144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2pPr>
            <a:lvl3pPr indent="-308610" lvl="2" marL="1371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3pPr>
            <a:lvl4pPr indent="-308610" lvl="3" marL="1828800" algn="l">
              <a:spcBef>
                <a:spcPts val="600"/>
              </a:spcBef>
              <a:spcAft>
                <a:spcPts val="0"/>
              </a:spcAft>
              <a:buSzPts val="1260"/>
              <a:buChar char="🞚"/>
              <a:defRPr/>
            </a:lvl4pPr>
            <a:lvl5pPr indent="-308610" lvl="4" marL="22860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1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1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late-V2-HD-compPhotoInset.png" id="59" name="Google Shape;5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3795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te-V2-HD-compPhotoInset.png" id="60" name="Google Shape;60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38357" y="1734506"/>
            <a:ext cx="5029200" cy="409995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2"/>
          <p:cNvSpPr txBox="1"/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" type="body"/>
          </p:nvPr>
        </p:nvSpPr>
        <p:spPr>
          <a:xfrm>
            <a:off x="1046013" y="1855153"/>
            <a:ext cx="4764764" cy="69249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3" name="Google Shape;63;p22"/>
          <p:cNvSpPr txBox="1"/>
          <p:nvPr>
            <p:ph idx="2" type="body"/>
          </p:nvPr>
        </p:nvSpPr>
        <p:spPr>
          <a:xfrm>
            <a:off x="1046013" y="2702103"/>
            <a:ext cx="4764764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3" type="body"/>
          </p:nvPr>
        </p:nvSpPr>
        <p:spPr>
          <a:xfrm>
            <a:off x="6363166" y="1855152"/>
            <a:ext cx="4779582" cy="69249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SzPts val="1680"/>
              <a:buNone/>
              <a:defRPr b="0" sz="2400"/>
            </a:lvl1pPr>
            <a:lvl2pPr indent="-228600" lvl="1" marL="914400" algn="l">
              <a:spcBef>
                <a:spcPts val="600"/>
              </a:spcBef>
              <a:spcAft>
                <a:spcPts val="0"/>
              </a:spcAft>
              <a:buSzPts val="1400"/>
              <a:buNone/>
              <a:defRPr b="1" sz="2000"/>
            </a:lvl2pPr>
            <a:lvl3pPr indent="-228600" lvl="2" marL="1371600" algn="l">
              <a:spcBef>
                <a:spcPts val="600"/>
              </a:spcBef>
              <a:spcAft>
                <a:spcPts val="0"/>
              </a:spcAft>
              <a:buSzPts val="1260"/>
              <a:buNone/>
              <a:defRPr b="1" sz="1800"/>
            </a:lvl3pPr>
            <a:lvl4pPr indent="-228600" lvl="3" marL="18288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4pPr>
            <a:lvl5pPr indent="-228600" lvl="4" marL="22860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5pPr>
            <a:lvl6pPr indent="-228600" lvl="5" marL="27432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6pPr>
            <a:lvl7pPr indent="-228600" lvl="6" marL="32004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7pPr>
            <a:lvl8pPr indent="-228600" lvl="7" marL="3657600" algn="l">
              <a:spcBef>
                <a:spcPts val="600"/>
              </a:spcBef>
              <a:spcAft>
                <a:spcPts val="0"/>
              </a:spcAft>
              <a:buSzPts val="1120"/>
              <a:buNone/>
              <a:defRPr b="1" sz="1600"/>
            </a:lvl8pPr>
            <a:lvl9pPr indent="-228600" lvl="8" marL="4114800" algn="l">
              <a:spcBef>
                <a:spcPts val="600"/>
              </a:spcBef>
              <a:spcAft>
                <a:spcPts val="600"/>
              </a:spcAft>
              <a:buSzPts val="1120"/>
              <a:buNone/>
              <a:defRPr b="1" sz="1600"/>
            </a:lvl9pPr>
          </a:lstStyle>
          <a:p/>
        </p:txBody>
      </p:sp>
      <p:sp>
        <p:nvSpPr>
          <p:cNvPr id="65" name="Google Shape;65;p22"/>
          <p:cNvSpPr txBox="1"/>
          <p:nvPr>
            <p:ph idx="4" type="body"/>
          </p:nvPr>
        </p:nvSpPr>
        <p:spPr>
          <a:xfrm>
            <a:off x="6363167" y="2702103"/>
            <a:ext cx="4779581" cy="304353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8610" lvl="0" marL="45720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260"/>
              <a:buChar char="◈"/>
              <a:defRPr sz="1800"/>
            </a:lvl1pPr>
            <a:lvl2pPr indent="-299719" lvl="1" marL="914400" algn="l">
              <a:spcBef>
                <a:spcPts val="600"/>
              </a:spcBef>
              <a:spcAft>
                <a:spcPts val="0"/>
              </a:spcAft>
              <a:buSzPts val="1120"/>
              <a:buChar char="🞚"/>
              <a:defRPr sz="1600"/>
            </a:lvl2pPr>
            <a:lvl3pPr indent="-290830" lvl="2" marL="1371600" algn="l">
              <a:spcBef>
                <a:spcPts val="600"/>
              </a:spcBef>
              <a:spcAft>
                <a:spcPts val="0"/>
              </a:spcAft>
              <a:buSzPts val="980"/>
              <a:buChar char="◈"/>
              <a:defRPr sz="1400"/>
            </a:lvl3pPr>
            <a:lvl4pPr indent="-281939" lvl="3" marL="1828800" algn="l">
              <a:spcBef>
                <a:spcPts val="600"/>
              </a:spcBef>
              <a:spcAft>
                <a:spcPts val="0"/>
              </a:spcAft>
              <a:buSzPts val="840"/>
              <a:buChar char="🞚"/>
              <a:defRPr sz="1200"/>
            </a:lvl4pPr>
            <a:lvl5pPr indent="-281939" lvl="4" marL="2286000" algn="l">
              <a:spcBef>
                <a:spcPts val="600"/>
              </a:spcBef>
              <a:spcAft>
                <a:spcPts val="0"/>
              </a:spcAft>
              <a:buSzPts val="840"/>
              <a:buChar char="◈"/>
              <a:defRPr sz="1200"/>
            </a:lvl5pPr>
            <a:lvl6pPr indent="-308610" lvl="5" marL="27432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6pPr>
            <a:lvl7pPr indent="-308610" lvl="6" marL="32004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7pPr>
            <a:lvl8pPr indent="-308609" lvl="7" marL="3657600" algn="l">
              <a:spcBef>
                <a:spcPts val="600"/>
              </a:spcBef>
              <a:spcAft>
                <a:spcPts val="0"/>
              </a:spcAft>
              <a:buSzPts val="1260"/>
              <a:buChar char="◈"/>
              <a:defRPr/>
            </a:lvl8pPr>
            <a:lvl9pPr indent="-308609" lvl="8" marL="4114800" algn="l">
              <a:spcBef>
                <a:spcPts val="600"/>
              </a:spcBef>
              <a:spcAft>
                <a:spcPts val="600"/>
              </a:spcAft>
              <a:buSzPts val="1260"/>
              <a:buChar char="◈"/>
              <a:defRPr/>
            </a:lvl9pPr>
          </a:lstStyle>
          <a:p/>
        </p:txBody>
      </p:sp>
      <p:sp>
        <p:nvSpPr>
          <p:cNvPr id="66" name="Google Shape;66;p2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4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4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4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8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" name="Google Shape;29;p12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lt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lt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lt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0" name="Google Shape;30;p12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32" name="Google Shape;32;p12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100" u="none">
                <a:solidFill>
                  <a:srgbClr val="F2F2F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/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  <a:defRPr b="0" i="0" sz="46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body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835" lvl="0" marL="457200" marR="0" rtl="0" algn="l">
              <a:lnSpc>
                <a:spcPct val="110000"/>
              </a:lnSpc>
              <a:spcBef>
                <a:spcPts val="460"/>
              </a:spcBef>
              <a:spcAft>
                <a:spcPts val="0"/>
              </a:spcAft>
              <a:buClr>
                <a:schemeClr val="dk2"/>
              </a:buClr>
              <a:buSzPts val="1610"/>
              <a:buFont typeface="Noto Sans Symbols"/>
              <a:buChar char="◈"/>
              <a:defRPr b="0" i="0" sz="23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-321944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70"/>
              <a:buFont typeface="Noto Sans Symbols"/>
              <a:buChar char="🞚"/>
              <a:defRPr b="0" i="0" sz="21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-30861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Noto Sans Symbols"/>
              <a:buChar char="◈"/>
              <a:defRPr b="0" i="0" sz="18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-299719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🞚"/>
              <a:defRPr b="0" i="0" sz="16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-29972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120"/>
              <a:buFont typeface="Noto Sans Symbols"/>
              <a:buChar char="◈"/>
              <a:defRPr b="0" i="0" sz="16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-290829" lvl="5" marL="27432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-290829" lvl="6" marL="32004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-290829" lvl="7" marL="3657600" marR="0" rtl="0" algn="l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-290829" lvl="8" marL="4114800" marR="0" rtl="0" algn="l"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980"/>
              <a:buFont typeface="Noto Sans Symbols"/>
              <a:buChar char="◈"/>
              <a:defRPr b="0" i="0" sz="1400" u="none" cap="none" strike="noStrike">
                <a:solidFill>
                  <a:schemeClr val="dk2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0" type="dt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11" type="ftr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/>
        </p:txBody>
      </p:sp>
      <p:sp>
        <p:nvSpPr>
          <p:cNvPr id="155" name="Google Shape;155;p18"/>
          <p:cNvSpPr txBox="1"/>
          <p:nvPr>
            <p:ph idx="12" type="sldNum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100" u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4.jp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3.jp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3.jp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0"/>
            <a:ext cx="12191999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"/>
          <p:cNvSpPr/>
          <p:nvPr/>
        </p:nvSpPr>
        <p:spPr>
          <a:xfrm rot="5400000">
            <a:off x="7131809" y="1385982"/>
            <a:ext cx="4031414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68" name="Google Shape;168;p1"/>
          <p:cNvSpPr txBox="1"/>
          <p:nvPr>
            <p:ph type="ctrTitle"/>
          </p:nvPr>
        </p:nvSpPr>
        <p:spPr>
          <a:xfrm>
            <a:off x="7481162" y="2150824"/>
            <a:ext cx="3485100" cy="2420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Sorts Mill Goudy"/>
              <a:buNone/>
            </a:pPr>
            <a:r>
              <a:rPr lang="en-US" sz="4000"/>
              <a:t>Machine Predictive </a:t>
            </a:r>
            <a:br>
              <a:rPr lang="en-US" sz="4000"/>
            </a:br>
            <a:r>
              <a:rPr lang="en-US" sz="4000"/>
              <a:t>Maintenance</a:t>
            </a:r>
            <a:br>
              <a:rPr lang="en-US" sz="4000"/>
            </a:br>
            <a:r>
              <a:rPr lang="en-US" sz="4000"/>
              <a:t>Classification</a:t>
            </a:r>
            <a:endParaRPr/>
          </a:p>
        </p:txBody>
      </p:sp>
      <p:sp>
        <p:nvSpPr>
          <p:cNvPr id="169" name="Google Shape;169;p1"/>
          <p:cNvSpPr txBox="1"/>
          <p:nvPr>
            <p:ph idx="1" type="subTitle"/>
          </p:nvPr>
        </p:nvSpPr>
        <p:spPr>
          <a:xfrm>
            <a:off x="7404965" y="4635233"/>
            <a:ext cx="3485100" cy="10266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None/>
            </a:pPr>
            <a:r>
              <a:rPr lang="en-US" sz="2300"/>
              <a:t>Group - 2</a:t>
            </a:r>
            <a:endParaRPr/>
          </a:p>
        </p:txBody>
      </p:sp>
      <p:sp>
        <p:nvSpPr>
          <p:cNvPr id="170" name="Google Shape;170;p1"/>
          <p:cNvSpPr txBox="1"/>
          <p:nvPr/>
        </p:nvSpPr>
        <p:spPr>
          <a:xfrm>
            <a:off x="330015" y="3599730"/>
            <a:ext cx="4470585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sng" cap="none" strike="noStrik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Team Members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Manasvi Patel		20162121008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Manya Tripathi		20162121009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Meet Prajapati 		20162121010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Stuti Radhanpura	20162121024</a:t>
            </a:r>
            <a:endParaRPr/>
          </a:p>
        </p:txBody>
      </p:sp>
      <p:pic>
        <p:nvPicPr>
          <p:cNvPr id="171" name="Google Shape;17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57375" y="1535175"/>
            <a:ext cx="2766250" cy="59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0"/>
          <p:cNvSpPr txBox="1"/>
          <p:nvPr>
            <p:ph type="title"/>
          </p:nvPr>
        </p:nvSpPr>
        <p:spPr>
          <a:xfrm>
            <a:off x="919120" y="-268350"/>
            <a:ext cx="10353900" cy="12573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Result/Model Evaluation</a:t>
            </a:r>
            <a:endParaRPr/>
          </a:p>
        </p:txBody>
      </p:sp>
      <p:pic>
        <p:nvPicPr>
          <p:cNvPr id="319" name="Google Shape;31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300" y="703700"/>
            <a:ext cx="10946301" cy="615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32edc7dadb_0_18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32edc7dadb_0_18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27" name="Google Shape;327;g232edc7dadb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121979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2edc7dadb_0_4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32edc7dadb_0_4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g232edc7dad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-21602"/>
            <a:ext cx="12274825" cy="6901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2edc7dadb_0_11"/>
          <p:cNvSpPr txBox="1"/>
          <p:nvPr>
            <p:ph type="title"/>
          </p:nvPr>
        </p:nvSpPr>
        <p:spPr>
          <a:xfrm>
            <a:off x="913795" y="609600"/>
            <a:ext cx="10353900" cy="125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232edc7dadb_0_11"/>
          <p:cNvSpPr txBox="1"/>
          <p:nvPr>
            <p:ph idx="1" type="body"/>
          </p:nvPr>
        </p:nvSpPr>
        <p:spPr>
          <a:xfrm>
            <a:off x="913795" y="2076450"/>
            <a:ext cx="10353900" cy="3714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g232edc7dadb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50" y="44525"/>
            <a:ext cx="12192001" cy="6854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1"/>
          <p:cNvSpPr txBox="1"/>
          <p:nvPr>
            <p:ph idx="1" type="body"/>
          </p:nvPr>
        </p:nvSpPr>
        <p:spPr>
          <a:xfrm>
            <a:off x="1029955" y="2667001"/>
            <a:ext cx="10353762" cy="128154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690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4620"/>
              <a:buNone/>
            </a:pPr>
            <a:r>
              <a:rPr lang="en-US" sz="6600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rts Mill Goudy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"/>
          <p:cNvSpPr txBox="1"/>
          <p:nvPr>
            <p:ph type="title"/>
          </p:nvPr>
        </p:nvSpPr>
        <p:spPr>
          <a:xfrm>
            <a:off x="550102" y="547298"/>
            <a:ext cx="4538124" cy="9704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lang="en-US" sz="4000"/>
              <a:t>Machine Failure Classification	</a:t>
            </a:r>
            <a:endParaRPr/>
          </a:p>
        </p:txBody>
      </p:sp>
      <p:grpSp>
        <p:nvGrpSpPr>
          <p:cNvPr id="180" name="Google Shape;180;p2"/>
          <p:cNvGrpSpPr/>
          <p:nvPr/>
        </p:nvGrpSpPr>
        <p:grpSpPr>
          <a:xfrm>
            <a:off x="127872" y="2549747"/>
            <a:ext cx="11656853" cy="3276253"/>
            <a:chOff x="873" y="771747"/>
            <a:chExt cx="11656853" cy="3276253"/>
          </a:xfrm>
        </p:grpSpPr>
        <p:sp>
          <p:nvSpPr>
            <p:cNvPr id="181" name="Google Shape;181;p2"/>
            <p:cNvSpPr/>
            <p:nvPr/>
          </p:nvSpPr>
          <p:spPr>
            <a:xfrm>
              <a:off x="1147485" y="771747"/>
              <a:ext cx="715078" cy="71507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873" y="1978495"/>
              <a:ext cx="3008301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"/>
            <p:cNvSpPr txBox="1"/>
            <p:nvPr/>
          </p:nvSpPr>
          <p:spPr>
            <a:xfrm>
              <a:off x="873" y="1978495"/>
              <a:ext cx="3008301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Consider a manufacturing plant that is looking to reduce downtime and maintenance costs for its production equipment. </a:t>
              </a:r>
              <a:endParaRPr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441047" y="771747"/>
              <a:ext cx="715078" cy="71507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287261" y="1978495"/>
              <a:ext cx="3022651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"/>
            <p:cNvSpPr txBox="1"/>
            <p:nvPr/>
          </p:nvSpPr>
          <p:spPr>
            <a:xfrm>
              <a:off x="3287261" y="1978495"/>
              <a:ext cx="3022651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Using the given </a:t>
              </a:r>
              <a:r>
                <a:rPr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factors like air temperature, rotational speed, tool wear etc we can predict the machine failure which can be useful for the organization.</a:t>
              </a: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7577587" y="771747"/>
              <a:ext cx="715078" cy="71507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87998" y="1978495"/>
              <a:ext cx="2694255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"/>
            <p:cNvSpPr txBox="1"/>
            <p:nvPr/>
          </p:nvSpPr>
          <p:spPr>
            <a:xfrm>
              <a:off x="6587998" y="1978495"/>
              <a:ext cx="2694255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It wil</a:t>
              </a:r>
              <a:r>
                <a:rPr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l reduce the loss of the company by predicting the failure earlier so the company can do the service of the machine</a:t>
              </a: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10251494" y="771747"/>
              <a:ext cx="715078" cy="71507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 cap="rnd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9560339" y="1978495"/>
              <a:ext cx="2097387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"/>
            <p:cNvSpPr txBox="1"/>
            <p:nvPr/>
          </p:nvSpPr>
          <p:spPr>
            <a:xfrm>
              <a:off x="9560339" y="1978495"/>
              <a:ext cx="2097387" cy="2069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b="0" i="0" lang="en-US" sz="24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By building model based on given dataset we can reduce the cost.</a:t>
              </a:r>
              <a:endParaRPr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199" name="Google Shape;199;p3"/>
          <p:cNvSpPr txBox="1"/>
          <p:nvPr>
            <p:ph type="title"/>
          </p:nvPr>
        </p:nvSpPr>
        <p:spPr>
          <a:xfrm>
            <a:off x="0" y="636019"/>
            <a:ext cx="5978072" cy="14811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Data Description	</a:t>
            </a:r>
            <a:endParaRPr/>
          </a:p>
        </p:txBody>
      </p:sp>
      <p:pic>
        <p:nvPicPr>
          <p:cNvPr id="200" name="Google Shape;200;p3"/>
          <p:cNvPicPr preferRelativeResize="0"/>
          <p:nvPr/>
        </p:nvPicPr>
        <p:blipFill rotWithShape="1">
          <a:blip r:embed="rId4">
            <a:alphaModFix/>
          </a:blip>
          <a:srcRect b="0" l="5692" r="19408" t="0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"/>
          <p:cNvSpPr/>
          <p:nvPr/>
        </p:nvSpPr>
        <p:spPr>
          <a:xfrm>
            <a:off x="913795" y="2117170"/>
            <a:ext cx="3967089" cy="90033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8B8B8"/>
              </a:gs>
              <a:gs pos="100000">
                <a:srgbClr val="616161"/>
              </a:gs>
            </a:gsLst>
            <a:lin ang="5400000" scaled="0"/>
          </a:gra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File Format : csv , Commas delimited</a:t>
            </a:r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7863189" y="636019"/>
            <a:ext cx="3967089" cy="606646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8B8B8"/>
              </a:gs>
              <a:gs pos="100000">
                <a:srgbClr val="616161"/>
              </a:gs>
            </a:gsLst>
            <a:lin ang="5400000" scaled="0"/>
          </a:gra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Attributes : 10</a:t>
            </a:r>
            <a:endParaRPr/>
          </a:p>
        </p:txBody>
      </p:sp>
      <p:sp>
        <p:nvSpPr>
          <p:cNvPr id="204" name="Google Shape;204;p3"/>
          <p:cNvSpPr/>
          <p:nvPr/>
        </p:nvSpPr>
        <p:spPr>
          <a:xfrm>
            <a:off x="913795" y="4767252"/>
            <a:ext cx="3967089" cy="900332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8B8B8"/>
              </a:gs>
              <a:gs pos="100000">
                <a:srgbClr val="616161"/>
              </a:gs>
            </a:gsLst>
            <a:lin ang="5400000" scaled="0"/>
          </a:gradFill>
          <a:ln cap="rnd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Records : 10,000</a:t>
            </a:r>
            <a:endParaRPr/>
          </a:p>
        </p:txBody>
      </p:sp>
      <p:sp>
        <p:nvSpPr>
          <p:cNvPr id="205" name="Google Shape;205;p3"/>
          <p:cNvSpPr/>
          <p:nvPr/>
        </p:nvSpPr>
        <p:spPr>
          <a:xfrm>
            <a:off x="8250767" y="1559588"/>
            <a:ext cx="3579511" cy="3749012"/>
          </a:xfrm>
          <a:prstGeom prst="roundRect">
            <a:avLst>
              <a:gd fmla="val 6504" name="adj"/>
            </a:avLst>
          </a:prstGeom>
          <a:solidFill>
            <a:srgbClr val="002060"/>
          </a:solidFill>
          <a:ln cap="rnd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1. UID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2. productID</a:t>
            </a:r>
            <a:endParaRPr sz="20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3. air temperature 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4. process temperature [K]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5. rotational speed [rpm]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6. torque [Nm]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7. tool wear [min]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8. failure type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9. type of failure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10. target [Failure Or Not]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12" name="Google Shape;212;p4"/>
          <p:cNvSpPr txBox="1"/>
          <p:nvPr>
            <p:ph type="title"/>
          </p:nvPr>
        </p:nvSpPr>
        <p:spPr>
          <a:xfrm>
            <a:off x="913795" y="609599"/>
            <a:ext cx="5978072" cy="148115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Data Exploration</a:t>
            </a:r>
            <a:endParaRPr/>
          </a:p>
        </p:txBody>
      </p:sp>
      <p:sp>
        <p:nvSpPr>
          <p:cNvPr id="213" name="Google Shape;213;p4"/>
          <p:cNvSpPr txBox="1"/>
          <p:nvPr>
            <p:ph idx="1" type="body"/>
          </p:nvPr>
        </p:nvSpPr>
        <p:spPr>
          <a:xfrm>
            <a:off x="379828" y="2279176"/>
            <a:ext cx="6921304" cy="341567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b="0" i="0" lang="en-US" sz="2000"/>
              <a:t>I</a:t>
            </a:r>
            <a:r>
              <a:rPr lang="en-US" sz="2000"/>
              <a:t>t is not necessary that all the given attributes are useful so we have to choose the attributes which are helpful for our model</a:t>
            </a:r>
            <a:endParaRPr b="0" i="0" sz="2000"/>
          </a:p>
          <a:p>
            <a:pPr indent="-3060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b="0" i="0" lang="en-US" sz="2000"/>
              <a:t>Attributes </a:t>
            </a:r>
            <a:r>
              <a:rPr lang="en-US" sz="2000"/>
              <a:t>which effect our data can be:</a:t>
            </a:r>
            <a:endParaRPr/>
          </a:p>
          <a:p>
            <a:pPr indent="-270000" lvl="1" marL="720000" rtl="0" algn="l">
              <a:spcBef>
                <a:spcPts val="1000"/>
              </a:spcBef>
              <a:spcAft>
                <a:spcPts val="0"/>
              </a:spcAft>
              <a:buSzPts val="1400"/>
              <a:buChar char="🞚"/>
            </a:pPr>
            <a:r>
              <a:rPr b="0" i="0" lang="en-US" sz="2000"/>
              <a:t>Type</a:t>
            </a:r>
            <a:endParaRPr/>
          </a:p>
          <a:p>
            <a:pPr indent="-270000" lvl="1" marL="720000" rtl="0" algn="l">
              <a:spcBef>
                <a:spcPts val="1000"/>
              </a:spcBef>
              <a:spcAft>
                <a:spcPts val="0"/>
              </a:spcAft>
              <a:buSzPts val="1400"/>
              <a:buChar char="🞚"/>
            </a:pPr>
            <a:r>
              <a:rPr lang="en-US" sz="2000"/>
              <a:t>Air Temperature</a:t>
            </a:r>
            <a:endParaRPr/>
          </a:p>
          <a:p>
            <a:pPr indent="-270000" lvl="1" marL="720000" rtl="0" algn="l">
              <a:spcBef>
                <a:spcPts val="1000"/>
              </a:spcBef>
              <a:spcAft>
                <a:spcPts val="0"/>
              </a:spcAft>
              <a:buSzPts val="1400"/>
              <a:buChar char="🞚"/>
            </a:pPr>
            <a:r>
              <a:rPr b="0" i="0" lang="en-US" sz="2000"/>
              <a:t>Rota</a:t>
            </a:r>
            <a:r>
              <a:rPr lang="en-US" sz="2000"/>
              <a:t>tional Speed</a:t>
            </a:r>
            <a:endParaRPr/>
          </a:p>
          <a:p>
            <a:pPr indent="-270000" lvl="1" marL="720000" rtl="0" algn="l">
              <a:spcBef>
                <a:spcPts val="1000"/>
              </a:spcBef>
              <a:spcAft>
                <a:spcPts val="0"/>
              </a:spcAft>
              <a:buSzPts val="1400"/>
              <a:buChar char="🞚"/>
            </a:pPr>
            <a:r>
              <a:rPr lang="en-US" sz="2000"/>
              <a:t>Tool wear</a:t>
            </a:r>
            <a:endParaRPr/>
          </a:p>
          <a:p>
            <a:pPr indent="0" lvl="1" marL="45000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000"/>
          </a:p>
        </p:txBody>
      </p:sp>
      <p:pic>
        <p:nvPicPr>
          <p:cNvPr id="214" name="Google Shape;214;p4"/>
          <p:cNvPicPr preferRelativeResize="0"/>
          <p:nvPr/>
        </p:nvPicPr>
        <p:blipFill rotWithShape="1">
          <a:blip r:embed="rId4">
            <a:alphaModFix/>
          </a:blip>
          <a:srcRect b="0" l="5692" r="19408" t="0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4"/>
          <p:cNvPicPr preferRelativeResize="0"/>
          <p:nvPr/>
        </p:nvPicPr>
        <p:blipFill rotWithShape="1">
          <a:blip r:embed="rId5">
            <a:alphaModFix/>
          </a:blip>
          <a:srcRect b="1446" l="0" r="2806" t="964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22" name="Google Shape;222;p5"/>
          <p:cNvSpPr txBox="1"/>
          <p:nvPr>
            <p:ph type="title"/>
          </p:nvPr>
        </p:nvSpPr>
        <p:spPr>
          <a:xfrm>
            <a:off x="913794" y="609599"/>
            <a:ext cx="2799465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lang="en-US"/>
              <a:t>Data Quality	</a:t>
            </a:r>
            <a:endParaRPr/>
          </a:p>
        </p:txBody>
      </p:sp>
      <p:sp>
        <p:nvSpPr>
          <p:cNvPr id="223" name="Google Shape;223;p5"/>
          <p:cNvSpPr/>
          <p:nvPr/>
        </p:nvSpPr>
        <p:spPr>
          <a:xfrm flipH="1">
            <a:off x="4083806" y="-2"/>
            <a:ext cx="8108194" cy="6858002"/>
          </a:xfrm>
          <a:custGeom>
            <a:rect b="b" l="l" r="r" t="t"/>
            <a:pathLst>
              <a:path extrusionOk="0" h="6858002" w="8108194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grpSp>
        <p:nvGrpSpPr>
          <p:cNvPr id="224" name="Google Shape;224;p5"/>
          <p:cNvGrpSpPr/>
          <p:nvPr/>
        </p:nvGrpSpPr>
        <p:grpSpPr>
          <a:xfrm>
            <a:off x="4405539" y="815258"/>
            <a:ext cx="7464727" cy="5280095"/>
            <a:chOff x="0" y="644"/>
            <a:chExt cx="7464727" cy="5280095"/>
          </a:xfrm>
        </p:grpSpPr>
        <p:cxnSp>
          <p:nvCxnSpPr>
            <p:cNvPr id="225" name="Google Shape;225;p5"/>
            <p:cNvCxnSpPr/>
            <p:nvPr/>
          </p:nvCxnSpPr>
          <p:spPr>
            <a:xfrm>
              <a:off x="0" y="644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95BD50"/>
                </a:gs>
                <a:gs pos="100000">
                  <a:srgbClr val="759D28"/>
                </a:gs>
              </a:gsLst>
              <a:lin ang="5400000" scaled="0"/>
            </a:gradFill>
            <a:ln cap="rnd" cmpd="sng" w="9525">
              <a:solidFill>
                <a:srgbClr val="8AB83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26" name="Google Shape;226;p5"/>
            <p:cNvSpPr/>
            <p:nvPr/>
          </p:nvSpPr>
          <p:spPr>
            <a:xfrm>
              <a:off x="0" y="644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5"/>
            <p:cNvSpPr txBox="1"/>
            <p:nvPr/>
          </p:nvSpPr>
          <p:spPr>
            <a:xfrm>
              <a:off x="0" y="644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None of the attributes have missing or blanks values or null values.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28" name="Google Shape;228;p5"/>
            <p:cNvCxnSpPr/>
            <p:nvPr/>
          </p:nvCxnSpPr>
          <p:spPr>
            <a:xfrm>
              <a:off x="0" y="754944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C5D257"/>
                </a:gs>
                <a:gs pos="100000">
                  <a:srgbClr val="A3B02F"/>
                </a:gs>
              </a:gsLst>
              <a:lin ang="5400000" scaled="0"/>
            </a:gradFill>
            <a:ln cap="rnd" cmpd="sng" w="9525">
              <a:solidFill>
                <a:srgbClr val="BFCE3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29" name="Google Shape;229;p5"/>
            <p:cNvSpPr/>
            <p:nvPr/>
          </p:nvSpPr>
          <p:spPr>
            <a:xfrm>
              <a:off x="0" y="754944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 txBox="1"/>
            <p:nvPr/>
          </p:nvSpPr>
          <p:spPr>
            <a:xfrm>
              <a:off x="0" y="754944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None of the attributes have spelling inconsistencies]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31" name="Google Shape;231;p5"/>
            <p:cNvCxnSpPr/>
            <p:nvPr/>
          </p:nvCxnSpPr>
          <p:spPr>
            <a:xfrm>
              <a:off x="0" y="1509243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3DA280"/>
                </a:gs>
                <a:gs pos="100000">
                  <a:srgbClr val="007F62"/>
                </a:gs>
              </a:gsLst>
              <a:lin ang="5400000" scaled="0"/>
            </a:gradFill>
            <a:ln cap="rnd" cmpd="sng" w="9525">
              <a:solidFill>
                <a:srgbClr val="00967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32" name="Google Shape;232;p5"/>
            <p:cNvSpPr/>
            <p:nvPr/>
          </p:nvSpPr>
          <p:spPr>
            <a:xfrm>
              <a:off x="0" y="1509243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 txBox="1"/>
            <p:nvPr/>
          </p:nvSpPr>
          <p:spPr>
            <a:xfrm>
              <a:off x="0" y="1509243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There are 415 outlier in Rotational Speed . 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34" name="Google Shape;234;p5"/>
            <p:cNvCxnSpPr/>
            <p:nvPr/>
          </p:nvCxnSpPr>
          <p:spPr>
            <a:xfrm>
              <a:off x="0" y="2263542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63BCC9"/>
                </a:gs>
                <a:gs pos="100000">
                  <a:srgbClr val="3E9BA7"/>
                </a:gs>
              </a:gsLst>
              <a:lin ang="5400000" scaled="0"/>
            </a:gradFill>
            <a:ln cap="rnd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35" name="Google Shape;235;p5"/>
            <p:cNvSpPr/>
            <p:nvPr/>
          </p:nvSpPr>
          <p:spPr>
            <a:xfrm>
              <a:off x="0" y="2263542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 txBox="1"/>
            <p:nvPr/>
          </p:nvSpPr>
          <p:spPr>
            <a:xfrm>
              <a:off x="0" y="2263542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There are 69 outlier in torque. These are valid Outlier as it was natural phenomenon.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37" name="Google Shape;237;p5"/>
            <p:cNvCxnSpPr/>
            <p:nvPr/>
          </p:nvCxnSpPr>
          <p:spPr>
            <a:xfrm>
              <a:off x="0" y="3017842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3D95BC"/>
                </a:gs>
                <a:gs pos="100000">
                  <a:srgbClr val="047597"/>
                </a:gs>
              </a:gsLst>
              <a:lin ang="5400000" scaled="0"/>
            </a:gradFill>
            <a:ln cap="rnd" cmpd="sng" w="9525">
              <a:solidFill>
                <a:srgbClr val="0689B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38" name="Google Shape;238;p5"/>
            <p:cNvSpPr/>
            <p:nvPr/>
          </p:nvSpPr>
          <p:spPr>
            <a:xfrm>
              <a:off x="0" y="3017842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 txBox="1"/>
            <p:nvPr/>
          </p:nvSpPr>
          <p:spPr>
            <a:xfrm>
              <a:off x="0" y="3017842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There was plausibility for failure Type and Target. 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Sorts Mill Goudy"/>
                <a:buNone/>
              </a:pPr>
              <a:r>
                <a:rPr b="0" i="0" lang="en-US" sz="18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[Failure = “No Failure” and Target = “1”]</a:t>
              </a:r>
              <a:endParaRPr sz="18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40" name="Google Shape;240;p5"/>
            <p:cNvCxnSpPr/>
            <p:nvPr/>
          </p:nvCxnSpPr>
          <p:spPr>
            <a:xfrm>
              <a:off x="0" y="3772141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95BD50"/>
                </a:gs>
                <a:gs pos="100000">
                  <a:srgbClr val="759D28"/>
                </a:gs>
              </a:gsLst>
              <a:lin ang="5400000" scaled="0"/>
            </a:gradFill>
            <a:ln cap="rnd" cmpd="sng" w="9525">
              <a:solidFill>
                <a:srgbClr val="8AB83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41" name="Google Shape;241;p5"/>
            <p:cNvSpPr/>
            <p:nvPr/>
          </p:nvSpPr>
          <p:spPr>
            <a:xfrm>
              <a:off x="0" y="3772141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 txBox="1"/>
            <p:nvPr/>
          </p:nvSpPr>
          <p:spPr>
            <a:xfrm>
              <a:off x="0" y="3772141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We can exclude the Attributes from UID or Product ID as they are not impacting on hypothesis. Also exclude plausibility.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cxnSp>
          <p:nvCxnSpPr>
            <p:cNvPr id="243" name="Google Shape;243;p5"/>
            <p:cNvCxnSpPr/>
            <p:nvPr/>
          </p:nvCxnSpPr>
          <p:spPr>
            <a:xfrm>
              <a:off x="0" y="4526440"/>
              <a:ext cx="7464727" cy="0"/>
            </a:xfrm>
            <a:prstGeom prst="straightConnector1">
              <a:avLst/>
            </a:prstGeom>
            <a:gradFill>
              <a:gsLst>
                <a:gs pos="0">
                  <a:srgbClr val="C5D257"/>
                </a:gs>
                <a:gs pos="100000">
                  <a:srgbClr val="A3B02F"/>
                </a:gs>
              </a:gsLst>
              <a:lin ang="5400000" scaled="0"/>
            </a:gradFill>
            <a:ln cap="rnd" cmpd="sng" w="9525">
              <a:solidFill>
                <a:srgbClr val="BFCE38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</p:cxnSp>
        <p:sp>
          <p:nvSpPr>
            <p:cNvPr id="244" name="Google Shape;244;p5"/>
            <p:cNvSpPr/>
            <p:nvPr/>
          </p:nvSpPr>
          <p:spPr>
            <a:xfrm>
              <a:off x="0" y="4526440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 txBox="1"/>
            <p:nvPr/>
          </p:nvSpPr>
          <p:spPr>
            <a:xfrm>
              <a:off x="0" y="4526440"/>
              <a:ext cx="7464727" cy="754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Data stored in file is delimited by commas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1" name="Google Shape;251;p6"/>
          <p:cNvSpPr/>
          <p:nvPr/>
        </p:nvSpPr>
        <p:spPr>
          <a:xfrm>
            <a:off x="321564" y="320040"/>
            <a:ext cx="11548872" cy="6217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52" name="Google Shape;252;p6"/>
          <p:cNvSpPr txBox="1"/>
          <p:nvPr>
            <p:ph type="title"/>
          </p:nvPr>
        </p:nvSpPr>
        <p:spPr>
          <a:xfrm>
            <a:off x="924443" y="1023257"/>
            <a:ext cx="3732902" cy="4570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600"/>
              <a:buFont typeface="Sorts Mill Goudy"/>
              <a:buNone/>
            </a:pPr>
            <a:r>
              <a:rPr lang="en-US"/>
              <a:t>Data Preparation</a:t>
            </a:r>
            <a:endParaRPr/>
          </a:p>
        </p:txBody>
      </p:sp>
      <p:cxnSp>
        <p:nvCxnSpPr>
          <p:cNvPr id="253" name="Google Shape;253;p6"/>
          <p:cNvCxnSpPr/>
          <p:nvPr/>
        </p:nvCxnSpPr>
        <p:spPr>
          <a:xfrm>
            <a:off x="4968371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4" name="Google Shape;254;p6"/>
          <p:cNvSpPr txBox="1"/>
          <p:nvPr>
            <p:ph idx="1" type="body"/>
          </p:nvPr>
        </p:nvSpPr>
        <p:spPr>
          <a:xfrm>
            <a:off x="5252560" y="1023257"/>
            <a:ext cx="6025645" cy="4570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610"/>
              <a:buChar char="◈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Removing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Failure type = “Random Failure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”. </a:t>
            </a:r>
            <a:r>
              <a:rPr b="0" i="0" lang="en-US">
                <a:latin typeface="Arial"/>
                <a:ea typeface="Arial"/>
                <a:cs typeface="Arial"/>
                <a:sym typeface="Arial"/>
              </a:rPr>
              <a:t> RNF occurs in only 18 observations and it has a random nature therefore not predictable so we decide to remove these rows.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60"/>
              </a:spcBef>
              <a:spcAft>
                <a:spcPts val="0"/>
              </a:spcAft>
              <a:buSzPts val="1610"/>
              <a:buChar char="◈"/>
            </a:pPr>
            <a:r>
              <a:rPr b="0" i="0" lang="en-US">
                <a:latin typeface="Inter"/>
                <a:ea typeface="Inter"/>
                <a:cs typeface="Inter"/>
                <a:sym typeface="Inter"/>
              </a:rPr>
              <a:t>9 observations Machine </a:t>
            </a:r>
            <a:r>
              <a:rPr b="1" i="0" lang="en-US">
                <a:latin typeface="Inter"/>
                <a:ea typeface="Inter"/>
                <a:cs typeface="Inter"/>
                <a:sym typeface="Inter"/>
              </a:rPr>
              <a:t>failure is set to 1 </a:t>
            </a:r>
            <a:r>
              <a:rPr b="0" i="0" lang="en-US">
                <a:latin typeface="Inter"/>
                <a:ea typeface="Inter"/>
                <a:cs typeface="Inter"/>
                <a:sym typeface="Inter"/>
              </a:rPr>
              <a:t>when all </a:t>
            </a:r>
            <a:r>
              <a:rPr b="1" i="0" lang="en-US">
                <a:latin typeface="Inter"/>
                <a:ea typeface="Inter"/>
                <a:cs typeface="Inter"/>
                <a:sym typeface="Inter"/>
              </a:rPr>
              <a:t>types of failures are set to 0</a:t>
            </a:r>
            <a:r>
              <a:rPr b="0" i="0" lang="en-US">
                <a:latin typeface="Inter"/>
                <a:ea typeface="Inter"/>
                <a:cs typeface="Inter"/>
                <a:sym typeface="Inter"/>
              </a:rPr>
              <a:t>. We cannot understand if there really was a failure or not so let’s remove these observations too.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0" name="Google Shape;260;p7"/>
          <p:cNvSpPr/>
          <p:nvPr/>
        </p:nvSpPr>
        <p:spPr>
          <a:xfrm rot="5400000">
            <a:off x="-118536" y="1371603"/>
            <a:ext cx="5624423" cy="4100418"/>
          </a:xfrm>
          <a:custGeom>
            <a:rect b="b" l="l" r="r" t="t"/>
            <a:pathLst>
              <a:path extrusionOk="0" h="696" w="1601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tl" dir="5400000" dist="38100">
              <a:srgbClr val="000000">
                <a:alpha val="4274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1" name="Google Shape;261;p7"/>
          <p:cNvSpPr txBox="1"/>
          <p:nvPr>
            <p:ph type="title"/>
          </p:nvPr>
        </p:nvSpPr>
        <p:spPr>
          <a:xfrm>
            <a:off x="1039905" y="845387"/>
            <a:ext cx="3470310" cy="106668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rts Mill Goudy"/>
              <a:buNone/>
            </a:pPr>
            <a:r>
              <a:rPr b="1" lang="en-US" sz="4000"/>
              <a:t>Data Preparation</a:t>
            </a:r>
            <a:endParaRPr/>
          </a:p>
        </p:txBody>
      </p:sp>
      <p:sp>
        <p:nvSpPr>
          <p:cNvPr id="262" name="Google Shape;262;p7"/>
          <p:cNvSpPr txBox="1"/>
          <p:nvPr>
            <p:ph idx="1" type="body"/>
          </p:nvPr>
        </p:nvSpPr>
        <p:spPr>
          <a:xfrm>
            <a:off x="1039905" y="2147862"/>
            <a:ext cx="3405573" cy="34995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6000" lvl="0" marL="3429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◈"/>
            </a:pPr>
            <a:r>
              <a:rPr lang="en-US" sz="2000">
                <a:latin typeface="Arial"/>
                <a:ea typeface="Arial"/>
                <a:cs typeface="Arial"/>
                <a:sym typeface="Arial"/>
              </a:rPr>
              <a:t>Reclassify Machine Type and Failure Type attributes for further analysis.</a:t>
            </a:r>
            <a:endParaRPr/>
          </a:p>
          <a:p>
            <a:pPr indent="-306000" lvl="0" marL="3429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◈"/>
            </a:pPr>
            <a:r>
              <a:rPr b="0" i="0" lang="en-US" sz="2000">
                <a:latin typeface="Arial"/>
                <a:ea typeface="Arial"/>
                <a:cs typeface="Arial"/>
                <a:sym typeface="Arial"/>
              </a:rPr>
              <a:t>Over-sam</a:t>
            </a:r>
            <a:r>
              <a:rPr lang="en-US" sz="2000">
                <a:latin typeface="Arial"/>
                <a:ea typeface="Arial"/>
                <a:cs typeface="Arial"/>
                <a:sym typeface="Arial"/>
              </a:rPr>
              <a:t>pling with SMOTE(Synthetic Minority Oversampling Technique) for Failure Type Attributes.</a:t>
            </a:r>
            <a:endParaRPr b="0" i="0"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3" name="Google Shape;26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885" y="1912076"/>
            <a:ext cx="7278652" cy="26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sp>
        <p:nvSpPr>
          <p:cNvPr id="269" name="Google Shape;269;p8"/>
          <p:cNvSpPr txBox="1"/>
          <p:nvPr>
            <p:ph type="title"/>
          </p:nvPr>
        </p:nvSpPr>
        <p:spPr>
          <a:xfrm>
            <a:off x="913794" y="609599"/>
            <a:ext cx="2799465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b="1" lang="en-US"/>
              <a:t>Modeling</a:t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 flipH="1">
            <a:off x="4083806" y="-2"/>
            <a:ext cx="8108194" cy="6858002"/>
          </a:xfrm>
          <a:custGeom>
            <a:rect b="b" l="l" r="r" t="t"/>
            <a:pathLst>
              <a:path extrusionOk="0" h="6858002" w="8108194">
                <a:moveTo>
                  <a:pt x="4629960" y="0"/>
                </a:moveTo>
                <a:lnTo>
                  <a:pt x="0" y="0"/>
                </a:lnTo>
                <a:lnTo>
                  <a:pt x="0" y="6858002"/>
                </a:lnTo>
                <a:lnTo>
                  <a:pt x="1406984" y="6858002"/>
                </a:lnTo>
                <a:lnTo>
                  <a:pt x="4629960" y="6858002"/>
                </a:lnTo>
                <a:lnTo>
                  <a:pt x="7761129" y="6858002"/>
                </a:lnTo>
                <a:lnTo>
                  <a:pt x="7795626" y="6702327"/>
                </a:lnTo>
                <a:lnTo>
                  <a:pt x="7828504" y="6547336"/>
                </a:lnTo>
                <a:lnTo>
                  <a:pt x="7860686" y="6391660"/>
                </a:lnTo>
                <a:lnTo>
                  <a:pt x="7888239" y="6235297"/>
                </a:lnTo>
                <a:lnTo>
                  <a:pt x="7916023" y="6079621"/>
                </a:lnTo>
                <a:lnTo>
                  <a:pt x="7941955" y="5923258"/>
                </a:lnTo>
                <a:lnTo>
                  <a:pt x="7964181" y="5768953"/>
                </a:lnTo>
                <a:lnTo>
                  <a:pt x="7985250" y="5612591"/>
                </a:lnTo>
                <a:lnTo>
                  <a:pt x="8004468" y="5456914"/>
                </a:lnTo>
                <a:lnTo>
                  <a:pt x="8021137" y="5303981"/>
                </a:lnTo>
                <a:lnTo>
                  <a:pt x="8037808" y="5148990"/>
                </a:lnTo>
                <a:lnTo>
                  <a:pt x="8051700" y="4996057"/>
                </a:lnTo>
                <a:lnTo>
                  <a:pt x="8062581" y="4843123"/>
                </a:lnTo>
                <a:lnTo>
                  <a:pt x="8073927" y="4690876"/>
                </a:lnTo>
                <a:lnTo>
                  <a:pt x="8083419" y="4540000"/>
                </a:lnTo>
                <a:lnTo>
                  <a:pt x="8090134" y="4390495"/>
                </a:lnTo>
                <a:lnTo>
                  <a:pt x="8095922" y="4240991"/>
                </a:lnTo>
                <a:lnTo>
                  <a:pt x="8101479" y="4092858"/>
                </a:lnTo>
                <a:lnTo>
                  <a:pt x="8104026" y="3946783"/>
                </a:lnTo>
                <a:lnTo>
                  <a:pt x="8106804" y="3800707"/>
                </a:lnTo>
                <a:lnTo>
                  <a:pt x="8108194" y="3656689"/>
                </a:lnTo>
                <a:lnTo>
                  <a:pt x="8106804" y="3514043"/>
                </a:lnTo>
                <a:lnTo>
                  <a:pt x="8106804" y="3372768"/>
                </a:lnTo>
                <a:lnTo>
                  <a:pt x="8104026" y="3232865"/>
                </a:lnTo>
                <a:lnTo>
                  <a:pt x="8099859" y="3095705"/>
                </a:lnTo>
                <a:lnTo>
                  <a:pt x="8095922" y="2959917"/>
                </a:lnTo>
                <a:lnTo>
                  <a:pt x="8091523" y="2826871"/>
                </a:lnTo>
                <a:lnTo>
                  <a:pt x="8084809" y="2694512"/>
                </a:lnTo>
                <a:lnTo>
                  <a:pt x="8077631" y="2564211"/>
                </a:lnTo>
                <a:lnTo>
                  <a:pt x="8071149" y="2436652"/>
                </a:lnTo>
                <a:lnTo>
                  <a:pt x="8052857" y="2187706"/>
                </a:lnTo>
                <a:lnTo>
                  <a:pt x="8033409" y="1949048"/>
                </a:lnTo>
                <a:lnTo>
                  <a:pt x="8013034" y="1719991"/>
                </a:lnTo>
                <a:lnTo>
                  <a:pt x="7990575" y="1503278"/>
                </a:lnTo>
                <a:lnTo>
                  <a:pt x="7967191" y="1296166"/>
                </a:lnTo>
                <a:lnTo>
                  <a:pt x="7941955" y="1104142"/>
                </a:lnTo>
                <a:lnTo>
                  <a:pt x="7917180" y="923777"/>
                </a:lnTo>
                <a:lnTo>
                  <a:pt x="7892407" y="757813"/>
                </a:lnTo>
                <a:lnTo>
                  <a:pt x="7869022" y="605566"/>
                </a:lnTo>
                <a:lnTo>
                  <a:pt x="7846795" y="470463"/>
                </a:lnTo>
                <a:lnTo>
                  <a:pt x="7825725" y="348391"/>
                </a:lnTo>
                <a:lnTo>
                  <a:pt x="7808129" y="245521"/>
                </a:lnTo>
                <a:lnTo>
                  <a:pt x="7791459" y="159110"/>
                </a:lnTo>
                <a:lnTo>
                  <a:pt x="7767610" y="40466"/>
                </a:lnTo>
                <a:lnTo>
                  <a:pt x="7759507" y="4"/>
                </a:lnTo>
                <a:lnTo>
                  <a:pt x="7768809" y="4"/>
                </a:lnTo>
                <a:lnTo>
                  <a:pt x="7768809" y="3"/>
                </a:lnTo>
                <a:lnTo>
                  <a:pt x="4629960" y="3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algn="r" dir="108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  <p:grpSp>
        <p:nvGrpSpPr>
          <p:cNvPr id="271" name="Google Shape;271;p8"/>
          <p:cNvGrpSpPr/>
          <p:nvPr/>
        </p:nvGrpSpPr>
        <p:grpSpPr>
          <a:xfrm>
            <a:off x="3886201" y="709683"/>
            <a:ext cx="8191499" cy="6148316"/>
            <a:chOff x="0" y="0"/>
            <a:chExt cx="8191499" cy="6148316"/>
          </a:xfrm>
        </p:grpSpPr>
        <p:sp>
          <p:nvSpPr>
            <p:cNvPr id="272" name="Google Shape;272;p8"/>
            <p:cNvSpPr/>
            <p:nvPr/>
          </p:nvSpPr>
          <p:spPr>
            <a:xfrm>
              <a:off x="0" y="0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AA082"/>
                </a:gs>
                <a:gs pos="100000">
                  <a:srgbClr val="8A8060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8"/>
            <p:cNvSpPr txBox="1"/>
            <p:nvPr/>
          </p:nvSpPr>
          <p:spPr>
            <a:xfrm>
              <a:off x="32414" y="32414"/>
              <a:ext cx="4983759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lang="en-US" sz="2400" u="sng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Predicting Is failure or not</a:t>
              </a:r>
              <a:endParaRPr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471011" y="1260404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19C71"/>
                </a:gs>
                <a:gs pos="100000">
                  <a:srgbClr val="917C4F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 txBox="1"/>
            <p:nvPr/>
          </p:nvSpPr>
          <p:spPr>
            <a:xfrm>
              <a:off x="503425" y="1292818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Select a ‘Target’ as Target attributes and as input attributes we are using Type_reclassify, torque, Rotation Speed, Tool wear, process temperature, air temperature.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942022" y="2520809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B9661"/>
                </a:gs>
                <a:gs pos="100000">
                  <a:srgbClr val="99753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 txBox="1"/>
            <p:nvPr/>
          </p:nvSpPr>
          <p:spPr>
            <a:xfrm>
              <a:off x="974436" y="2553223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Partition into training and testing into 80:20 ratio respectively.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1413033" y="3781214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F8F55"/>
                </a:gs>
                <a:gs pos="100000">
                  <a:srgbClr val="9F6E2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8"/>
            <p:cNvSpPr txBox="1"/>
            <p:nvPr/>
          </p:nvSpPr>
          <p:spPr>
            <a:xfrm>
              <a:off x="1445447" y="3813628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Build a Classification model on training dataset. Model : C5.0, Logistic Regression, C&amp;R Tree, Random Tree, Tree AS</a:t>
              </a: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>
              <a:off x="1884044" y="5041619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4824C"/>
                </a:gs>
                <a:gs pos="100000">
                  <a:srgbClr val="A36222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8"/>
            <p:cNvSpPr txBox="1"/>
            <p:nvPr/>
          </p:nvSpPr>
          <p:spPr>
            <a:xfrm>
              <a:off x="1916458" y="5074033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Accuracy : 97.56 [C&amp;R Tree]</a:t>
              </a: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>
              <a:off x="153590" y="6084567"/>
              <a:ext cx="57375" cy="6374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FDCD5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8"/>
            <p:cNvSpPr txBox="1"/>
            <p:nvPr/>
          </p:nvSpPr>
          <p:spPr>
            <a:xfrm>
              <a:off x="166499" y="6084567"/>
              <a:ext cx="31557" cy="495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Sorts Mill Goudy"/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84" name="Google Shape;284;p8"/>
            <p:cNvSpPr/>
            <p:nvPr/>
          </p:nvSpPr>
          <p:spPr>
            <a:xfrm>
              <a:off x="6059113" y="2068908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2DAD1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8"/>
            <p:cNvSpPr txBox="1"/>
            <p:nvPr/>
          </p:nvSpPr>
          <p:spPr>
            <a:xfrm>
              <a:off x="6220967" y="2068908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6530124" y="3310868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5D7CE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8"/>
            <p:cNvSpPr txBox="1"/>
            <p:nvPr/>
          </p:nvSpPr>
          <p:spPr>
            <a:xfrm>
              <a:off x="6691978" y="3310868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7001135" y="4583570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8D4CB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8"/>
            <p:cNvSpPr txBox="1"/>
            <p:nvPr/>
          </p:nvSpPr>
          <p:spPr>
            <a:xfrm>
              <a:off x="7162989" y="4583570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9"/>
          <p:cNvSpPr txBox="1"/>
          <p:nvPr>
            <p:ph type="title"/>
          </p:nvPr>
        </p:nvSpPr>
        <p:spPr>
          <a:xfrm>
            <a:off x="913794" y="609599"/>
            <a:ext cx="2799465" cy="527367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600"/>
              <a:buFont typeface="Sorts Mill Goudy"/>
              <a:buNone/>
            </a:pPr>
            <a:r>
              <a:rPr b="1" lang="en-US"/>
              <a:t>Modeling</a:t>
            </a:r>
            <a:endParaRPr/>
          </a:p>
        </p:txBody>
      </p:sp>
      <p:grpSp>
        <p:nvGrpSpPr>
          <p:cNvPr id="295" name="Google Shape;295;p9"/>
          <p:cNvGrpSpPr/>
          <p:nvPr/>
        </p:nvGrpSpPr>
        <p:grpSpPr>
          <a:xfrm>
            <a:off x="3886201" y="709683"/>
            <a:ext cx="8191499" cy="6148316"/>
            <a:chOff x="0" y="0"/>
            <a:chExt cx="8191499" cy="6148316"/>
          </a:xfrm>
        </p:grpSpPr>
        <p:sp>
          <p:nvSpPr>
            <p:cNvPr id="296" name="Google Shape;296;p9"/>
            <p:cNvSpPr/>
            <p:nvPr/>
          </p:nvSpPr>
          <p:spPr>
            <a:xfrm>
              <a:off x="0" y="0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AAA082"/>
                </a:gs>
                <a:gs pos="100000">
                  <a:srgbClr val="8A8060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 txBox="1"/>
            <p:nvPr/>
          </p:nvSpPr>
          <p:spPr>
            <a:xfrm>
              <a:off x="32414" y="32414"/>
              <a:ext cx="4983759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Sorts Mill Goudy"/>
                <a:buNone/>
              </a:pPr>
              <a:r>
                <a:rPr lang="en-US" sz="2400" u="sng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Predicting Failure Type</a:t>
              </a:r>
              <a:endParaRPr sz="24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471011" y="1260404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19C71"/>
                </a:gs>
                <a:gs pos="100000">
                  <a:srgbClr val="917C4F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 txBox="1"/>
            <p:nvPr/>
          </p:nvSpPr>
          <p:spPr>
            <a:xfrm>
              <a:off x="503425" y="1292818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Select a ‘Failure type’ as Target attributes and as input attributes we are using Type_reclassify, torque, Rotation Speed, Tool wear, process temperature, air temperature.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942022" y="2520809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B9661"/>
                </a:gs>
                <a:gs pos="100000">
                  <a:srgbClr val="99753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 txBox="1"/>
            <p:nvPr/>
          </p:nvSpPr>
          <p:spPr>
            <a:xfrm>
              <a:off x="974436" y="2553223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Select only failure data.</a:t>
              </a:r>
              <a:endParaRPr/>
            </a:p>
            <a:p>
              <a:pPr indent="0" lvl="0" marL="0" marR="0" rtl="0" algn="l">
                <a:lnSpc>
                  <a:spcPct val="90000"/>
                </a:lnSpc>
                <a:spcBef>
                  <a:spcPts val="70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b="0" i="0"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Partition into training and testing into 70:30 ratio respectively.</a:t>
              </a:r>
              <a:endParaRPr sz="20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1413033" y="3781214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BF8F55"/>
                </a:gs>
                <a:gs pos="100000">
                  <a:srgbClr val="9F6E2E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9"/>
            <p:cNvSpPr txBox="1"/>
            <p:nvPr/>
          </p:nvSpPr>
          <p:spPr>
            <a:xfrm>
              <a:off x="1445447" y="3813628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Build a Classification model on training dataset. Model : Random Forest, Neural Net, C5.0, Baysian Network</a:t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1884044" y="5041619"/>
              <a:ext cx="6307455" cy="1106697"/>
            </a:xfrm>
            <a:prstGeom prst="roundRect">
              <a:avLst>
                <a:gd fmla="val 10000" name="adj"/>
              </a:avLst>
            </a:prstGeom>
            <a:gradFill>
              <a:gsLst>
                <a:gs pos="0">
                  <a:srgbClr val="C4824C"/>
                </a:gs>
                <a:gs pos="100000">
                  <a:srgbClr val="A36222"/>
                </a:gs>
              </a:gsLst>
              <a:lin ang="5400000" scaled="0"/>
            </a:gradFill>
            <a:ln>
              <a:noFill/>
            </a:ln>
            <a:effectLst>
              <a:outerShdw blurRad="63500" rotWithShape="0" dir="5400000" dist="25400">
                <a:srgbClr val="000000">
                  <a:alpha val="6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 txBox="1"/>
            <p:nvPr/>
          </p:nvSpPr>
          <p:spPr>
            <a:xfrm>
              <a:off x="1916458" y="5074033"/>
              <a:ext cx="5052262" cy="10418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00" lIns="76200" spcFirstLastPara="1" rIns="76200" wrap="square" tIns="76200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Sorts Mill Goudy"/>
                <a:buNone/>
              </a:pPr>
              <a:r>
                <a:rPr lang="en-US" sz="2000">
                  <a:solidFill>
                    <a:schemeClr val="lt1"/>
                  </a:solidFill>
                  <a:latin typeface="Sorts Mill Goudy"/>
                  <a:ea typeface="Sorts Mill Goudy"/>
                  <a:cs typeface="Sorts Mill Goudy"/>
                  <a:sym typeface="Sorts Mill Goudy"/>
                </a:rPr>
                <a:t>Accuracy : 96.76 [Random Forest]</a:t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153590" y="6084567"/>
              <a:ext cx="57375" cy="63749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DFDCD5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9"/>
            <p:cNvSpPr txBox="1"/>
            <p:nvPr/>
          </p:nvSpPr>
          <p:spPr>
            <a:xfrm>
              <a:off x="166499" y="6084567"/>
              <a:ext cx="31557" cy="495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" lIns="6350" spcFirstLastPara="1" rIns="6350" wrap="square" tIns="63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500"/>
                <a:buFont typeface="Sorts Mill Goudy"/>
                <a:buNone/>
              </a:pPr>
              <a:r>
                <a:t/>
              </a:r>
              <a:endParaRPr sz="5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6059113" y="2068908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2DAD1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9"/>
            <p:cNvSpPr txBox="1"/>
            <p:nvPr/>
          </p:nvSpPr>
          <p:spPr>
            <a:xfrm>
              <a:off x="6220967" y="2068908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6530124" y="3310868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5D7CE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9"/>
            <p:cNvSpPr txBox="1"/>
            <p:nvPr/>
          </p:nvSpPr>
          <p:spPr>
            <a:xfrm>
              <a:off x="6691978" y="3310868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7001135" y="4583570"/>
              <a:ext cx="719353" cy="719353"/>
            </a:xfrm>
            <a:prstGeom prst="downArrow">
              <a:avLst>
                <a:gd fmla="val 55000" name="adj1"/>
                <a:gd fmla="val 45000" name="adj2"/>
              </a:avLst>
            </a:prstGeom>
            <a:solidFill>
              <a:srgbClr val="E8D4CB">
                <a:alpha val="89803"/>
              </a:srgbClr>
            </a:solidFill>
            <a:ln cap="rnd" cmpd="sng" w="9525">
              <a:solidFill>
                <a:srgbClr val="DFDCD5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9"/>
            <p:cNvSpPr txBox="1"/>
            <p:nvPr/>
          </p:nvSpPr>
          <p:spPr>
            <a:xfrm>
              <a:off x="7162989" y="4583570"/>
              <a:ext cx="395645" cy="54131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1900" lIns="41900" spcFirstLastPara="1" rIns="41900" wrap="square" tIns="419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300"/>
                <a:buFont typeface="Sorts Mill Goudy"/>
                <a:buNone/>
              </a:pPr>
              <a:r>
                <a:t/>
              </a:r>
              <a:endParaRPr sz="3300">
                <a:solidFill>
                  <a:schemeClr val="lt1"/>
                </a:solidFill>
                <a:latin typeface="Sorts Mill Goudy"/>
                <a:ea typeface="Sorts Mill Goudy"/>
                <a:cs typeface="Sorts Mill Goudy"/>
                <a:sym typeface="Sorts Mill Goudy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VTI">
  <a:themeElements>
    <a:clrScheme name="Custom 35">
      <a:dk1>
        <a:srgbClr val="000000"/>
      </a:dk1>
      <a:lt1>
        <a:srgbClr val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ateVTI">
  <a:themeElements>
    <a:clrScheme name="Green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2023-03-05T14:51:47Z</dcterms:created>
  <dc:creator>91926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